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59" r:id="rId6"/>
    <p:sldId id="266" r:id="rId7"/>
    <p:sldId id="260" r:id="rId8"/>
    <p:sldId id="261" r:id="rId9"/>
    <p:sldId id="265" r:id="rId10"/>
    <p:sldId id="264" r:id="rId11"/>
    <p:sldId id="262"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E291A4-A18F-4C47-8CE0-5A296BB3F9C6}"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A3DCC-1E94-495D-A4DF-AEE2328BF3D7}" type="slidenum">
              <a:rPr lang="en-US" smtClean="0"/>
              <a:t>‹#›</a:t>
            </a:fld>
            <a:endParaRPr lang="en-US"/>
          </a:p>
        </p:txBody>
      </p:sp>
    </p:spTree>
    <p:extLst>
      <p:ext uri="{BB962C8B-B14F-4D97-AF65-F5344CB8AC3E}">
        <p14:creationId xmlns:p14="http://schemas.microsoft.com/office/powerpoint/2010/main" val="998400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291A4-A18F-4C47-8CE0-5A296BB3F9C6}"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A3DCC-1E94-495D-A4DF-AEE2328BF3D7}" type="slidenum">
              <a:rPr lang="en-US" smtClean="0"/>
              <a:t>‹#›</a:t>
            </a:fld>
            <a:endParaRPr lang="en-US"/>
          </a:p>
        </p:txBody>
      </p:sp>
    </p:spTree>
    <p:extLst>
      <p:ext uri="{BB962C8B-B14F-4D97-AF65-F5344CB8AC3E}">
        <p14:creationId xmlns:p14="http://schemas.microsoft.com/office/powerpoint/2010/main" val="2088113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291A4-A18F-4C47-8CE0-5A296BB3F9C6}"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A3DCC-1E94-495D-A4DF-AEE2328BF3D7}" type="slidenum">
              <a:rPr lang="en-US" smtClean="0"/>
              <a:t>‹#›</a:t>
            </a:fld>
            <a:endParaRPr lang="en-US"/>
          </a:p>
        </p:txBody>
      </p:sp>
    </p:spTree>
    <p:extLst>
      <p:ext uri="{BB962C8B-B14F-4D97-AF65-F5344CB8AC3E}">
        <p14:creationId xmlns:p14="http://schemas.microsoft.com/office/powerpoint/2010/main" val="978119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291A4-A18F-4C47-8CE0-5A296BB3F9C6}"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A3DCC-1E94-495D-A4DF-AEE2328BF3D7}" type="slidenum">
              <a:rPr lang="en-US" smtClean="0"/>
              <a:t>‹#›</a:t>
            </a:fld>
            <a:endParaRPr lang="en-US"/>
          </a:p>
        </p:txBody>
      </p:sp>
    </p:spTree>
    <p:extLst>
      <p:ext uri="{BB962C8B-B14F-4D97-AF65-F5344CB8AC3E}">
        <p14:creationId xmlns:p14="http://schemas.microsoft.com/office/powerpoint/2010/main" val="2767077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291A4-A18F-4C47-8CE0-5A296BB3F9C6}"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A3DCC-1E94-495D-A4DF-AEE2328BF3D7}" type="slidenum">
              <a:rPr lang="en-US" smtClean="0"/>
              <a:t>‹#›</a:t>
            </a:fld>
            <a:endParaRPr lang="en-US"/>
          </a:p>
        </p:txBody>
      </p:sp>
    </p:spTree>
    <p:extLst>
      <p:ext uri="{BB962C8B-B14F-4D97-AF65-F5344CB8AC3E}">
        <p14:creationId xmlns:p14="http://schemas.microsoft.com/office/powerpoint/2010/main" val="174954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E291A4-A18F-4C47-8CE0-5A296BB3F9C6}"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A3DCC-1E94-495D-A4DF-AEE2328BF3D7}" type="slidenum">
              <a:rPr lang="en-US" smtClean="0"/>
              <a:t>‹#›</a:t>
            </a:fld>
            <a:endParaRPr lang="en-US"/>
          </a:p>
        </p:txBody>
      </p:sp>
    </p:spTree>
    <p:extLst>
      <p:ext uri="{BB962C8B-B14F-4D97-AF65-F5344CB8AC3E}">
        <p14:creationId xmlns:p14="http://schemas.microsoft.com/office/powerpoint/2010/main" val="2321430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E291A4-A18F-4C47-8CE0-5A296BB3F9C6}"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BA3DCC-1E94-495D-A4DF-AEE2328BF3D7}" type="slidenum">
              <a:rPr lang="en-US" smtClean="0"/>
              <a:t>‹#›</a:t>
            </a:fld>
            <a:endParaRPr lang="en-US"/>
          </a:p>
        </p:txBody>
      </p:sp>
    </p:spTree>
    <p:extLst>
      <p:ext uri="{BB962C8B-B14F-4D97-AF65-F5344CB8AC3E}">
        <p14:creationId xmlns:p14="http://schemas.microsoft.com/office/powerpoint/2010/main" val="1943418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E291A4-A18F-4C47-8CE0-5A296BB3F9C6}"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BA3DCC-1E94-495D-A4DF-AEE2328BF3D7}" type="slidenum">
              <a:rPr lang="en-US" smtClean="0"/>
              <a:t>‹#›</a:t>
            </a:fld>
            <a:endParaRPr lang="en-US"/>
          </a:p>
        </p:txBody>
      </p:sp>
    </p:spTree>
    <p:extLst>
      <p:ext uri="{BB962C8B-B14F-4D97-AF65-F5344CB8AC3E}">
        <p14:creationId xmlns:p14="http://schemas.microsoft.com/office/powerpoint/2010/main" val="44808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291A4-A18F-4C47-8CE0-5A296BB3F9C6}"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BA3DCC-1E94-495D-A4DF-AEE2328BF3D7}" type="slidenum">
              <a:rPr lang="en-US" smtClean="0"/>
              <a:t>‹#›</a:t>
            </a:fld>
            <a:endParaRPr lang="en-US"/>
          </a:p>
        </p:txBody>
      </p:sp>
    </p:spTree>
    <p:extLst>
      <p:ext uri="{BB962C8B-B14F-4D97-AF65-F5344CB8AC3E}">
        <p14:creationId xmlns:p14="http://schemas.microsoft.com/office/powerpoint/2010/main" val="378705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291A4-A18F-4C47-8CE0-5A296BB3F9C6}"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A3DCC-1E94-495D-A4DF-AEE2328BF3D7}" type="slidenum">
              <a:rPr lang="en-US" smtClean="0"/>
              <a:t>‹#›</a:t>
            </a:fld>
            <a:endParaRPr lang="en-US"/>
          </a:p>
        </p:txBody>
      </p:sp>
    </p:spTree>
    <p:extLst>
      <p:ext uri="{BB962C8B-B14F-4D97-AF65-F5344CB8AC3E}">
        <p14:creationId xmlns:p14="http://schemas.microsoft.com/office/powerpoint/2010/main" val="4291058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291A4-A18F-4C47-8CE0-5A296BB3F9C6}"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A3DCC-1E94-495D-A4DF-AEE2328BF3D7}" type="slidenum">
              <a:rPr lang="en-US" smtClean="0"/>
              <a:t>‹#›</a:t>
            </a:fld>
            <a:endParaRPr lang="en-US"/>
          </a:p>
        </p:txBody>
      </p:sp>
    </p:spTree>
    <p:extLst>
      <p:ext uri="{BB962C8B-B14F-4D97-AF65-F5344CB8AC3E}">
        <p14:creationId xmlns:p14="http://schemas.microsoft.com/office/powerpoint/2010/main" val="60841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E291A4-A18F-4C47-8CE0-5A296BB3F9C6}" type="datetimeFigureOut">
              <a:rPr lang="en-US" smtClean="0"/>
              <a:t>4/9/2018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A3DCC-1E94-495D-A4DF-AEE2328BF3D7}" type="slidenum">
              <a:rPr lang="en-US" smtClean="0"/>
              <a:t>‹#›</a:t>
            </a:fld>
            <a:endParaRPr lang="en-US"/>
          </a:p>
        </p:txBody>
      </p:sp>
    </p:spTree>
    <p:extLst>
      <p:ext uri="{BB962C8B-B14F-4D97-AF65-F5344CB8AC3E}">
        <p14:creationId xmlns:p14="http://schemas.microsoft.com/office/powerpoint/2010/main" val="3067052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World War Two</a:t>
            </a:r>
            <a:endParaRPr lang="en-US" dirty="0"/>
          </a:p>
        </p:txBody>
      </p:sp>
      <p:sp>
        <p:nvSpPr>
          <p:cNvPr id="3" name="Subtitle 2"/>
          <p:cNvSpPr>
            <a:spLocks noGrp="1"/>
          </p:cNvSpPr>
          <p:nvPr>
            <p:ph type="subTitle" idx="1"/>
          </p:nvPr>
        </p:nvSpPr>
        <p:spPr/>
        <p:txBody>
          <a:bodyPr/>
          <a:lstStyle/>
          <a:p>
            <a:r>
              <a:rPr lang="en-US" dirty="0" smtClean="0"/>
              <a:t>1939-1945</a:t>
            </a:r>
            <a:endParaRPr lang="en-US" dirty="0"/>
          </a:p>
        </p:txBody>
      </p:sp>
    </p:spTree>
    <p:extLst>
      <p:ext uri="{BB962C8B-B14F-4D97-AF65-F5344CB8AC3E}">
        <p14:creationId xmlns:p14="http://schemas.microsoft.com/office/powerpoint/2010/main" val="1654309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Japanese Expansion </a:t>
            </a:r>
            <a:r>
              <a:rPr lang="en-US" dirty="0"/>
              <a:t>A</a:t>
            </a:r>
            <a:r>
              <a:rPr lang="en-US" dirty="0" smtClean="0"/>
              <a:t>cross Pacific</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55360" y="3581400"/>
            <a:ext cx="3588640" cy="283127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 y="1452472"/>
            <a:ext cx="5493227" cy="3352800"/>
          </a:xfrm>
          <a:prstGeom prst="rect">
            <a:avLst/>
          </a:prstGeom>
        </p:spPr>
      </p:pic>
    </p:spTree>
    <p:extLst>
      <p:ext uri="{BB962C8B-B14F-4D97-AF65-F5344CB8AC3E}">
        <p14:creationId xmlns:p14="http://schemas.microsoft.com/office/powerpoint/2010/main" val="1255335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 Attacks US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On </a:t>
            </a:r>
            <a:r>
              <a:rPr lang="en-US" b="1" dirty="0" smtClean="0"/>
              <a:t>December 7, 1941</a:t>
            </a:r>
            <a:r>
              <a:rPr lang="en-US" dirty="0" smtClean="0"/>
              <a:t>, </a:t>
            </a:r>
            <a:r>
              <a:rPr lang="en-US" b="1" dirty="0" smtClean="0"/>
              <a:t>Japanese </a:t>
            </a:r>
            <a:r>
              <a:rPr lang="en-US" dirty="0" smtClean="0"/>
              <a:t>planes </a:t>
            </a:r>
            <a:r>
              <a:rPr lang="en-US" b="1" dirty="0" smtClean="0"/>
              <a:t>attacked</a:t>
            </a:r>
            <a:r>
              <a:rPr lang="en-US" dirty="0" smtClean="0"/>
              <a:t> </a:t>
            </a:r>
            <a:r>
              <a:rPr lang="en-US" b="1" dirty="0" smtClean="0"/>
              <a:t>the U.S. Pacific Fleet </a:t>
            </a:r>
            <a:r>
              <a:rPr lang="en-US" dirty="0" smtClean="0"/>
              <a:t>stationed at </a:t>
            </a:r>
            <a:r>
              <a:rPr lang="en-US" b="1" dirty="0" smtClean="0"/>
              <a:t>Pearl Harbor</a:t>
            </a:r>
            <a:r>
              <a:rPr lang="en-US" dirty="0" smtClean="0"/>
              <a:t>, Hawaii.</a:t>
            </a:r>
          </a:p>
          <a:p>
            <a:pPr marL="0" indent="0">
              <a:buNone/>
            </a:pPr>
            <a:r>
              <a:rPr lang="en-US" dirty="0" smtClean="0"/>
              <a:t>They destroyed 200 planes, sank 19 ships, and killed over 2,400 Americans.  The following day, President Roosevelt asked Congress to declare war on Japan.  Soon after, Japan’s allies, Germany and Italy declared war  on the United States.</a:t>
            </a:r>
            <a:endParaRPr lang="en-US" dirty="0"/>
          </a:p>
        </p:txBody>
      </p:sp>
      <p:sp>
        <p:nvSpPr>
          <p:cNvPr id="4" name="AutoShape 2" descr="Image result for pearl harbor pictur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4625" y="0"/>
            <a:ext cx="2543175" cy="1692367"/>
          </a:xfrm>
          <a:prstGeom prst="rect">
            <a:avLst/>
          </a:prstGeom>
        </p:spPr>
      </p:pic>
    </p:spTree>
    <p:extLst>
      <p:ext uri="{BB962C8B-B14F-4D97-AF65-F5344CB8AC3E}">
        <p14:creationId xmlns:p14="http://schemas.microsoft.com/office/powerpoint/2010/main" val="3465031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Pearl Harbor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417638"/>
            <a:ext cx="3251437" cy="221145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727269"/>
            <a:ext cx="3381375" cy="253276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794" y="4038600"/>
            <a:ext cx="2619375" cy="17430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5012" y="1668530"/>
            <a:ext cx="2600325" cy="1762125"/>
          </a:xfrm>
          <a:prstGeom prst="rect">
            <a:avLst/>
          </a:prstGeom>
        </p:spPr>
      </p:pic>
    </p:spTree>
    <p:extLst>
      <p:ext uri="{BB962C8B-B14F-4D97-AF65-F5344CB8AC3E}">
        <p14:creationId xmlns:p14="http://schemas.microsoft.com/office/powerpoint/2010/main" val="89930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Origins of WW II in Europe: Introduction</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World War Two began in </a:t>
            </a:r>
            <a:r>
              <a:rPr lang="en-US" b="1" dirty="0" smtClean="0"/>
              <a:t>1939</a:t>
            </a:r>
            <a:r>
              <a:rPr lang="en-US" dirty="0" smtClean="0"/>
              <a:t>, when </a:t>
            </a:r>
            <a:r>
              <a:rPr lang="en-US" b="1" dirty="0" smtClean="0"/>
              <a:t>Germany invaded Poland.  </a:t>
            </a:r>
            <a:r>
              <a:rPr lang="en-US" dirty="0" smtClean="0"/>
              <a:t>This act led to  a war that eventually pitted the </a:t>
            </a:r>
            <a:r>
              <a:rPr lang="en-US" b="1" dirty="0" smtClean="0"/>
              <a:t>Axis Powers </a:t>
            </a:r>
            <a:r>
              <a:rPr lang="en-US" dirty="0" smtClean="0"/>
              <a:t>(Germany, Italy and Japan) </a:t>
            </a:r>
            <a:r>
              <a:rPr lang="en-US" b="1" dirty="0" smtClean="0"/>
              <a:t>against the Allied Powers </a:t>
            </a:r>
            <a:r>
              <a:rPr lang="en-US" dirty="0" smtClean="0"/>
              <a:t>(Britain, France, the Soviet Union and the U.S.).</a:t>
            </a:r>
          </a:p>
          <a:p>
            <a:pPr marL="0" indent="0">
              <a:buNone/>
            </a:pPr>
            <a:endParaRPr lang="en-US" dirty="0"/>
          </a:p>
          <a:p>
            <a:pPr marL="0" indent="0">
              <a:buNone/>
            </a:pPr>
            <a:r>
              <a:rPr lang="en-US" dirty="0" smtClean="0"/>
              <a:t>Although the invasion of Poland was the spark that began the war, there were many </a:t>
            </a:r>
            <a:r>
              <a:rPr lang="en-US" b="1" dirty="0" smtClean="0"/>
              <a:t>underlying causes</a:t>
            </a:r>
            <a:r>
              <a:rPr lang="en-US" dirty="0" smtClean="0"/>
              <a:t>.  In particular, </a:t>
            </a:r>
            <a:r>
              <a:rPr lang="en-US" b="1" dirty="0" smtClean="0"/>
              <a:t>new political ideas </a:t>
            </a:r>
            <a:r>
              <a:rPr lang="en-US" dirty="0" smtClean="0"/>
              <a:t>promoted war.</a:t>
            </a:r>
            <a:endParaRPr lang="en-US" dirty="0"/>
          </a:p>
        </p:txBody>
      </p:sp>
    </p:spTree>
    <p:extLst>
      <p:ext uri="{BB962C8B-B14F-4D97-AF65-F5344CB8AC3E}">
        <p14:creationId xmlns:p14="http://schemas.microsoft.com/office/powerpoint/2010/main" val="3069284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Dictators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In Europe, the </a:t>
            </a:r>
            <a:r>
              <a:rPr lang="en-US" b="1" dirty="0" smtClean="0"/>
              <a:t>Great Depression </a:t>
            </a:r>
            <a:r>
              <a:rPr lang="en-US" dirty="0" smtClean="0"/>
              <a:t>caused the </a:t>
            </a:r>
            <a:r>
              <a:rPr lang="en-US" b="1" dirty="0" smtClean="0"/>
              <a:t>rise of new political beliefs and systems.  </a:t>
            </a:r>
            <a:r>
              <a:rPr lang="en-US" dirty="0" smtClean="0"/>
              <a:t>In Italy, Benito </a:t>
            </a:r>
            <a:r>
              <a:rPr lang="en-US" b="1" dirty="0" smtClean="0"/>
              <a:t>Mussolini</a:t>
            </a:r>
            <a:r>
              <a:rPr lang="en-US" dirty="0" smtClean="0"/>
              <a:t> established </a:t>
            </a:r>
            <a:r>
              <a:rPr lang="en-US" b="1" dirty="0" smtClean="0"/>
              <a:t>fascism</a:t>
            </a:r>
            <a:r>
              <a:rPr lang="en-US" dirty="0" smtClean="0"/>
              <a:t> – a </a:t>
            </a:r>
            <a:r>
              <a:rPr lang="en-US" b="1" dirty="0" smtClean="0"/>
              <a:t>totalitarian system </a:t>
            </a:r>
            <a:r>
              <a:rPr lang="en-US" dirty="0" smtClean="0"/>
              <a:t>in which the </a:t>
            </a:r>
            <a:r>
              <a:rPr lang="en-US" b="1" dirty="0" smtClean="0"/>
              <a:t>government controlled all aspects of life </a:t>
            </a:r>
            <a:r>
              <a:rPr lang="en-US" dirty="0" smtClean="0"/>
              <a:t>and used </a:t>
            </a:r>
            <a:r>
              <a:rPr lang="en-US" b="1" dirty="0" smtClean="0"/>
              <a:t>terror</a:t>
            </a:r>
            <a:r>
              <a:rPr lang="en-US" dirty="0" smtClean="0"/>
              <a:t> to enforce its policies.</a:t>
            </a:r>
          </a:p>
          <a:p>
            <a:pPr marL="0" indent="0">
              <a:buNone/>
            </a:pPr>
            <a:r>
              <a:rPr lang="en-US" dirty="0" smtClean="0"/>
              <a:t>In Germany, </a:t>
            </a:r>
            <a:r>
              <a:rPr lang="en-US" b="1" dirty="0" smtClean="0"/>
              <a:t>Adolf Hitler </a:t>
            </a:r>
            <a:r>
              <a:rPr lang="en-US" dirty="0" smtClean="0"/>
              <a:t>and the </a:t>
            </a:r>
            <a:r>
              <a:rPr lang="en-US" b="1" dirty="0" smtClean="0"/>
              <a:t>Nazis</a:t>
            </a:r>
            <a:r>
              <a:rPr lang="en-US" dirty="0" smtClean="0"/>
              <a:t> gained power. Nazism was </a:t>
            </a:r>
            <a:r>
              <a:rPr lang="en-US" b="1" dirty="0" smtClean="0"/>
              <a:t>a type of fascism </a:t>
            </a:r>
            <a:r>
              <a:rPr lang="en-US" dirty="0" smtClean="0"/>
              <a:t>that encouraged strong feelings of </a:t>
            </a:r>
            <a:r>
              <a:rPr lang="en-US" b="1" dirty="0" smtClean="0"/>
              <a:t>national pride, anti-Semitism </a:t>
            </a:r>
            <a:r>
              <a:rPr lang="en-US" dirty="0" smtClean="0"/>
              <a:t>(hatred of Jews) and the </a:t>
            </a:r>
            <a:r>
              <a:rPr lang="en-US" b="1" dirty="0" smtClean="0"/>
              <a:t>use of violence.  </a:t>
            </a:r>
          </a:p>
          <a:p>
            <a:pPr marL="0" indent="0">
              <a:buNone/>
            </a:pPr>
            <a:r>
              <a:rPr lang="en-US" dirty="0" smtClean="0"/>
              <a:t>Under Nazism, </a:t>
            </a:r>
            <a:r>
              <a:rPr lang="en-US" b="1" dirty="0" smtClean="0"/>
              <a:t>human rights were crushed</a:t>
            </a:r>
            <a:r>
              <a:rPr lang="en-US" dirty="0" smtClean="0"/>
              <a:t>.  Rival political parties and criticism of the government were banned.</a:t>
            </a:r>
          </a:p>
          <a:p>
            <a:pPr marL="0" indent="0">
              <a:buNone/>
            </a:pPr>
            <a:r>
              <a:rPr lang="en-US" dirty="0" smtClean="0"/>
              <a:t>Once in power, these dictators </a:t>
            </a:r>
            <a:r>
              <a:rPr lang="en-US" b="1" dirty="0" smtClean="0"/>
              <a:t>demanded more territory </a:t>
            </a:r>
            <a:r>
              <a:rPr lang="en-US" dirty="0" smtClean="0"/>
              <a:t>from neighboring countries.</a:t>
            </a:r>
            <a:endParaRPr lang="en-US" dirty="0"/>
          </a:p>
        </p:txBody>
      </p:sp>
      <p:sp>
        <p:nvSpPr>
          <p:cNvPr id="4" name="AutoShape 2" descr="Image result for mussolini pictur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mussolini pictures"/>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hitler pictures"/>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34354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Rise of Fascist Dictators: Mussolini and Hitler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600200"/>
            <a:ext cx="2390775" cy="1905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713888"/>
            <a:ext cx="1819275" cy="2514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752600"/>
            <a:ext cx="2857500" cy="1600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3913534"/>
            <a:ext cx="3162300" cy="2096742"/>
          </a:xfrm>
          <a:prstGeom prst="rect">
            <a:avLst/>
          </a:prstGeom>
        </p:spPr>
      </p:pic>
    </p:spTree>
    <p:extLst>
      <p:ext uri="{BB962C8B-B14F-4D97-AF65-F5344CB8AC3E}">
        <p14:creationId xmlns:p14="http://schemas.microsoft.com/office/powerpoint/2010/main" val="2494940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t>
            </a:r>
            <a:r>
              <a:rPr lang="en-US" dirty="0" smtClean="0"/>
              <a:t>he United States Tries to Remain Neutral</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With </a:t>
            </a:r>
            <a:r>
              <a:rPr lang="en-US" b="1" dirty="0" smtClean="0"/>
              <a:t>fascists in control of much of Europe </a:t>
            </a:r>
            <a:r>
              <a:rPr lang="en-US" dirty="0" smtClean="0"/>
              <a:t>in the late 1930s, </a:t>
            </a:r>
            <a:r>
              <a:rPr lang="en-US" b="1" dirty="0" smtClean="0"/>
              <a:t>war</a:t>
            </a:r>
            <a:r>
              <a:rPr lang="en-US" dirty="0" smtClean="0"/>
              <a:t> became </a:t>
            </a:r>
            <a:r>
              <a:rPr lang="en-US" b="1" dirty="0" smtClean="0"/>
              <a:t>increasingly likely</a:t>
            </a:r>
            <a:r>
              <a:rPr lang="en-US" dirty="0" smtClean="0"/>
              <a:t>.  Congress passed a </a:t>
            </a:r>
            <a:r>
              <a:rPr lang="en-US" b="1" dirty="0" smtClean="0"/>
              <a:t>series of laws to keep America out </a:t>
            </a:r>
            <a:r>
              <a:rPr lang="en-US" dirty="0" smtClean="0"/>
              <a:t>of a new European war.  In 1917, the United States had become involved in WW1 when Germany attacked  American ships bringing supplies to Great Britain and France.</a:t>
            </a:r>
          </a:p>
          <a:p>
            <a:pPr marL="0" indent="0">
              <a:buNone/>
            </a:pPr>
            <a:r>
              <a:rPr lang="en-US" dirty="0" smtClean="0"/>
              <a:t>To avoid a similar  situation, Congress passed the </a:t>
            </a:r>
            <a:r>
              <a:rPr lang="en-US" b="1" dirty="0" smtClean="0"/>
              <a:t>Neutrality Acts (1935-1937</a:t>
            </a:r>
            <a:r>
              <a:rPr lang="en-US" dirty="0" smtClean="0"/>
              <a:t>).  </a:t>
            </a:r>
          </a:p>
          <a:p>
            <a:pPr marL="0" indent="0">
              <a:buNone/>
            </a:pPr>
            <a:r>
              <a:rPr lang="en-US" dirty="0" smtClean="0"/>
              <a:t>These </a:t>
            </a:r>
            <a:r>
              <a:rPr lang="en-US" b="1" dirty="0" smtClean="0"/>
              <a:t>prohibited Americans from traveling on the ships of nations at war or</a:t>
            </a:r>
            <a:r>
              <a:rPr lang="en-US" dirty="0" smtClean="0"/>
              <a:t> from </a:t>
            </a:r>
            <a:r>
              <a:rPr lang="en-US" b="1" dirty="0" smtClean="0"/>
              <a:t>selling arms to countries at war</a:t>
            </a:r>
            <a:r>
              <a:rPr lang="en-US" dirty="0" smtClean="0"/>
              <a:t>.</a:t>
            </a:r>
            <a:endParaRPr lang="en-US" dirty="0"/>
          </a:p>
        </p:txBody>
      </p:sp>
    </p:spTree>
    <p:extLst>
      <p:ext uri="{BB962C8B-B14F-4D97-AF65-F5344CB8AC3E}">
        <p14:creationId xmlns:p14="http://schemas.microsoft.com/office/powerpoint/2010/main" val="3240277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Roosevelt Struggles With Neutrality</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5105400" y="3429000"/>
            <a:ext cx="3743325" cy="28292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676400"/>
            <a:ext cx="3401480" cy="4267200"/>
          </a:xfrm>
          <a:prstGeom prst="rect">
            <a:avLst/>
          </a:prstGeom>
        </p:spPr>
      </p:pic>
    </p:spTree>
    <p:extLst>
      <p:ext uri="{BB962C8B-B14F-4D97-AF65-F5344CB8AC3E}">
        <p14:creationId xmlns:p14="http://schemas.microsoft.com/office/powerpoint/2010/main" val="2136362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Tries to Remain Neutral</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Despite </a:t>
            </a:r>
            <a:r>
              <a:rPr lang="en-US" b="1" dirty="0" smtClean="0"/>
              <a:t>public opposition to war</a:t>
            </a:r>
            <a:r>
              <a:rPr lang="en-US" dirty="0" smtClean="0"/>
              <a:t>, President </a:t>
            </a:r>
            <a:r>
              <a:rPr lang="en-US" b="1" dirty="0" smtClean="0"/>
              <a:t>Roosevelt</a:t>
            </a:r>
            <a:r>
              <a:rPr lang="en-US" dirty="0" smtClean="0"/>
              <a:t> began making </a:t>
            </a:r>
            <a:r>
              <a:rPr lang="en-US" b="1" dirty="0" smtClean="0"/>
              <a:t>preparations</a:t>
            </a:r>
            <a:r>
              <a:rPr lang="en-US" dirty="0" smtClean="0"/>
              <a:t> in case  the U.S. was dragged into the conflict.</a:t>
            </a:r>
          </a:p>
          <a:p>
            <a:pPr marL="0" indent="0">
              <a:buNone/>
            </a:pPr>
            <a:r>
              <a:rPr lang="en-US" dirty="0" smtClean="0"/>
              <a:t>Congress </a:t>
            </a:r>
            <a:r>
              <a:rPr lang="en-US" b="1" dirty="0" smtClean="0"/>
              <a:t>increased spending  on the army and navy</a:t>
            </a:r>
            <a:r>
              <a:rPr lang="en-US" dirty="0" smtClean="0"/>
              <a:t>.  In 1940, it set up the </a:t>
            </a:r>
            <a:r>
              <a:rPr lang="en-US" b="1" dirty="0" smtClean="0"/>
              <a:t>first peacetime draft  </a:t>
            </a:r>
            <a:r>
              <a:rPr lang="en-US" dirty="0" smtClean="0"/>
              <a:t>for </a:t>
            </a:r>
            <a:r>
              <a:rPr lang="en-US" dirty="0" smtClean="0"/>
              <a:t>men between the ages of </a:t>
            </a:r>
            <a:r>
              <a:rPr lang="en-US" b="1" dirty="0" smtClean="0"/>
              <a:t>21 and 35</a:t>
            </a:r>
            <a:r>
              <a:rPr lang="en-US" dirty="0" smtClean="0"/>
              <a:t>.  In 1941, Congress passed a law that allowed the U.S. government to </a:t>
            </a:r>
            <a:r>
              <a:rPr lang="en-US" b="1" dirty="0" smtClean="0"/>
              <a:t>send or lend war materials </a:t>
            </a:r>
            <a:r>
              <a:rPr lang="en-US" dirty="0" smtClean="0"/>
              <a:t>to countries fighting against Germany, Italy and Japan.</a:t>
            </a:r>
          </a:p>
          <a:p>
            <a:pPr marL="0" indent="0">
              <a:buNone/>
            </a:pPr>
            <a:r>
              <a:rPr lang="en-US" dirty="0" smtClean="0"/>
              <a:t>Soon </a:t>
            </a:r>
            <a:r>
              <a:rPr lang="en-US" b="1" dirty="0" smtClean="0"/>
              <a:t>U.S. battleships began protecting  British ships </a:t>
            </a:r>
            <a:r>
              <a:rPr lang="en-US" dirty="0" smtClean="0"/>
              <a:t>carrying supplies.  It seemed that American involvement in the war was just a matter of time.  </a:t>
            </a:r>
            <a:endParaRPr lang="en-US" dirty="0"/>
          </a:p>
        </p:txBody>
      </p:sp>
    </p:spTree>
    <p:extLst>
      <p:ext uri="{BB962C8B-B14F-4D97-AF65-F5344CB8AC3E}">
        <p14:creationId xmlns:p14="http://schemas.microsoft.com/office/powerpoint/2010/main" val="1856713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 Enters World War Two, 1941</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Surprisingly, </a:t>
            </a:r>
            <a:r>
              <a:rPr lang="en-US" b="1" dirty="0" smtClean="0"/>
              <a:t>events in Asia, not Europe, </a:t>
            </a:r>
            <a:r>
              <a:rPr lang="en-US" b="1" dirty="0" smtClean="0"/>
              <a:t>finally </a:t>
            </a:r>
            <a:r>
              <a:rPr lang="en-US" b="1" dirty="0" smtClean="0"/>
              <a:t>brought  the U.S. into the war.  </a:t>
            </a:r>
            <a:r>
              <a:rPr lang="en-US" dirty="0" smtClean="0"/>
              <a:t>In 1937, Japan had invaded China.  Later, Japan took over parts of Southeast Asia.  President Roosevelt felt that </a:t>
            </a:r>
            <a:r>
              <a:rPr lang="en-US" b="1" dirty="0" smtClean="0"/>
              <a:t>American interests in Asia and the Pacific were threatened by Japan’s expansion</a:t>
            </a:r>
            <a:r>
              <a:rPr lang="en-US" dirty="0" smtClean="0"/>
              <a:t>.  He </a:t>
            </a:r>
            <a:r>
              <a:rPr lang="en-US" b="1" dirty="0" smtClean="0"/>
              <a:t>cut off all US trade with Japan</a:t>
            </a:r>
            <a:r>
              <a:rPr lang="en-US" dirty="0" smtClean="0"/>
              <a:t>, agreeing to resume trade only if Japan withdrew its forces. </a:t>
            </a:r>
          </a:p>
          <a:p>
            <a:pPr marL="0" indent="0">
              <a:buNone/>
            </a:pPr>
            <a:r>
              <a:rPr lang="en-US" dirty="0" smtClean="0"/>
              <a:t>Late in 1941, Japanese military leaders decided to launch a </a:t>
            </a:r>
            <a:r>
              <a:rPr lang="en-US" b="1" dirty="0" smtClean="0"/>
              <a:t>surprise attack against the U.S</a:t>
            </a:r>
            <a:r>
              <a:rPr lang="en-US" dirty="0" smtClean="0"/>
              <a:t>., believing that they would catch Americans unprepared and </a:t>
            </a:r>
            <a:r>
              <a:rPr lang="en-US" b="1" dirty="0" smtClean="0"/>
              <a:t>eliminate U.S naval power in the Pacific.</a:t>
            </a:r>
            <a:endParaRPr lang="en-US" b="1" dirty="0"/>
          </a:p>
        </p:txBody>
      </p:sp>
    </p:spTree>
    <p:extLst>
      <p:ext uri="{BB962C8B-B14F-4D97-AF65-F5344CB8AC3E}">
        <p14:creationId xmlns:p14="http://schemas.microsoft.com/office/powerpoint/2010/main" val="3293168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American Expansion Across the Pacific</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24000"/>
            <a:ext cx="7000875" cy="4352925"/>
          </a:xfrm>
        </p:spPr>
      </p:pic>
    </p:spTree>
    <p:extLst>
      <p:ext uri="{BB962C8B-B14F-4D97-AF65-F5344CB8AC3E}">
        <p14:creationId xmlns:p14="http://schemas.microsoft.com/office/powerpoint/2010/main" val="3859140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623</Words>
  <Application>Microsoft Office PowerPoint</Application>
  <PresentationFormat>On-screen Show (4:3)</PresentationFormat>
  <Paragraphs>30</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World War Two</vt:lpstr>
      <vt:lpstr>The Origins of WW II in Europe: Introduction</vt:lpstr>
      <vt:lpstr>The Rise of Dictators</vt:lpstr>
      <vt:lpstr>Rise of Fascist Dictators: Mussolini and Hitler</vt:lpstr>
      <vt:lpstr>The United States Tries to Remain Neutral</vt:lpstr>
      <vt:lpstr>Roosevelt Struggles With Neutrality</vt:lpstr>
      <vt:lpstr>The U.S. Tries to Remain Neutral</vt:lpstr>
      <vt:lpstr>America Enters World War Two, 1941</vt:lpstr>
      <vt:lpstr>American Expansion Across the Pacific</vt:lpstr>
      <vt:lpstr>Japanese Expansion Across Pacific</vt:lpstr>
      <vt:lpstr>Japan Attacks US</vt:lpstr>
      <vt:lpstr>Pearl Harbor</vt:lpstr>
    </vt:vector>
  </TitlesOfParts>
  <Company>Roslyn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Two</dc:title>
  <dc:creator>prosenboom</dc:creator>
  <cp:lastModifiedBy>Robert Rosenboom</cp:lastModifiedBy>
  <cp:revision>11</cp:revision>
  <dcterms:created xsi:type="dcterms:W3CDTF">2018-04-07T23:53:20Z</dcterms:created>
  <dcterms:modified xsi:type="dcterms:W3CDTF">2018-04-09T12:03:58Z</dcterms:modified>
</cp:coreProperties>
</file>